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4"/>
  </p:notesMasterIdLst>
  <p:handoutMasterIdLst>
    <p:handoutMasterId r:id="rId25"/>
  </p:handoutMasterIdLst>
  <p:sldIdLst>
    <p:sldId id="257" r:id="rId2"/>
    <p:sldId id="337" r:id="rId3"/>
    <p:sldId id="320" r:id="rId4"/>
    <p:sldId id="321" r:id="rId5"/>
    <p:sldId id="322" r:id="rId6"/>
    <p:sldId id="323" r:id="rId7"/>
    <p:sldId id="341" r:id="rId8"/>
    <p:sldId id="359" r:id="rId9"/>
    <p:sldId id="345" r:id="rId10"/>
    <p:sldId id="346" r:id="rId11"/>
    <p:sldId id="342" r:id="rId12"/>
    <p:sldId id="338" r:id="rId13"/>
    <p:sldId id="339" r:id="rId14"/>
    <p:sldId id="340" r:id="rId15"/>
    <p:sldId id="324" r:id="rId16"/>
    <p:sldId id="325" r:id="rId17"/>
    <p:sldId id="329" r:id="rId18"/>
    <p:sldId id="330" r:id="rId19"/>
    <p:sldId id="331" r:id="rId20"/>
    <p:sldId id="347" r:id="rId21"/>
    <p:sldId id="348" r:id="rId22"/>
    <p:sldId id="336" r:id="rId23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Default Section" id="{EDBC508D-0C24-4504-BEF7-2D5A1CD02DD9}">
          <p14:sldIdLst>
            <p14:sldId id="257"/>
          </p14:sldIdLst>
        </p14:section>
        <p14:section name="Introduction" id="{31289CA7-A4AE-4FAC-8FF8-54D2A0E92F72}">
          <p14:sldIdLst>
            <p14:sldId id="337"/>
          </p14:sldIdLst>
        </p14:section>
        <p14:section name="Class Diagrams" id="{B7BF4EF8-86FD-4733-A691-AA9F7260CB2C}">
          <p14:sldIdLst>
            <p14:sldId id="320"/>
            <p14:sldId id="321"/>
            <p14:sldId id="322"/>
            <p14:sldId id="323"/>
            <p14:sldId id="341"/>
            <p14:sldId id="359"/>
            <p14:sldId id="345"/>
            <p14:sldId id="346"/>
            <p14:sldId id="342"/>
          </p14:sldIdLst>
        </p14:section>
        <p14:section name="Generalization" id="{F07BD82C-2106-4F31-9108-4F475B9B4055}">
          <p14:sldIdLst>
            <p14:sldId id="338"/>
            <p14:sldId id="339"/>
            <p14:sldId id="340"/>
            <p14:sldId id="324"/>
            <p14:sldId id="325"/>
            <p14:sldId id="329"/>
            <p14:sldId id="330"/>
          </p14:sldIdLst>
        </p14:section>
        <p14:section name="Aggregation" id="{D25024EB-6E40-426A-A1EB-B21DC0EB82AB}">
          <p14:sldIdLst>
            <p14:sldId id="331"/>
            <p14:sldId id="347"/>
            <p14:sldId id="348"/>
            <p14:sldId id="33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1230" y="1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2378451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Lecture 18 - Structural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defTabSz="922769">
              <a:defRPr sz="12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274" tIns="46137" rIns="92274" bIns="46137" numCol="1" anchor="b" anchorCtr="0" compatLnSpc="1">
            <a:prstTxWarp prst="textNoShape">
              <a:avLst/>
            </a:prstTxWarp>
          </a:bodyPr>
          <a:lstStyle>
            <a:lvl1pPr algn="r" defTabSz="922769">
              <a:defRPr sz="12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53659156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2274" tIns="46137" rIns="92274" bIns="46137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26CCC89-9784-455F-8930-424FBC252843}" type="slidenum">
              <a:rPr lang="ar-SA" smtClean="0"/>
              <a:pPr/>
              <a:t>9</a:t>
            </a:fld>
            <a:endParaRPr lang="en-US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810619" y="4810771"/>
            <a:ext cx="5097065" cy="4270575"/>
          </a:xfrm>
          <a:noFill/>
          <a:ln/>
        </p:spPr>
        <p:txBody>
          <a:bodyPr lIns="91953" tIns="45171" rIns="91953" bIns="45171"/>
          <a:lstStyle/>
          <a:p>
            <a:pPr eaLnBrk="1" hangingPunct="1"/>
            <a:endParaRPr lang="en-US" smtClean="0"/>
          </a:p>
        </p:txBody>
      </p:sp>
      <p:sp>
        <p:nvSpPr>
          <p:cNvPr id="30724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96950" y="884238"/>
            <a:ext cx="4724400" cy="3544887"/>
          </a:xfrm>
          <a:ln w="12700" cap="flat">
            <a:solidFill>
              <a:schemeClr val="tx1"/>
            </a:solidFill>
          </a:ln>
        </p:spPr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27,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18 - Structural Models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smtClean="0"/>
              <a:t>– 15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200" dirty="0" smtClean="0"/>
              <a:t>System Modeling&gt;</a:t>
            </a:r>
            <a:r>
              <a:rPr lang="en-US" dirty="0" smtClean="0"/>
              <a:t> Structural Models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en-US" dirty="0"/>
          </a:p>
          <a:p>
            <a:pPr algn="ctr"/>
            <a:r>
              <a:rPr lang="en-US" dirty="0" smtClean="0"/>
              <a:t>SWE 205 - Introduction to Software Engineering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Class diagrams</a:t>
            </a:r>
          </a:p>
          <a:p>
            <a:pPr lvl="1"/>
            <a:r>
              <a:rPr lang="en-GB" dirty="0" smtClean="0"/>
              <a:t>Generalization (Inheritance)</a:t>
            </a:r>
          </a:p>
          <a:p>
            <a:pPr lvl="1"/>
            <a:r>
              <a:rPr lang="en-GB" dirty="0" smtClean="0"/>
              <a:t>Aggregation</a:t>
            </a:r>
          </a:p>
          <a:p>
            <a:pPr>
              <a:buNone/>
            </a:pPr>
            <a:endParaRPr lang="en-GB" dirty="0" smtClean="0"/>
          </a:p>
        </p:txBody>
      </p:sp>
      <p:grpSp>
        <p:nvGrpSpPr>
          <p:cNvPr id="5" name="Group 4"/>
          <p:cNvGrpSpPr/>
          <p:nvPr/>
        </p:nvGrpSpPr>
        <p:grpSpPr>
          <a:xfrm rot="20906419">
            <a:off x="5784963" y="4070303"/>
            <a:ext cx="2774069" cy="1739592"/>
            <a:chOff x="5203650" y="328004"/>
            <a:chExt cx="357023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9" y="638503"/>
              <a:ext cx="2642087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5.3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b="1" dirty="0" smtClean="0"/>
              <a:t>Multiplicity</a:t>
            </a:r>
            <a:r>
              <a:rPr lang="en-US" dirty="0" smtClean="0"/>
              <a:t> of the association denotes the number of objects that can participate in the relationship</a:t>
            </a:r>
          </a:p>
          <a:p>
            <a:r>
              <a:rPr lang="en-US" dirty="0" smtClean="0"/>
              <a:t>an </a:t>
            </a:r>
            <a:r>
              <a:rPr lang="en-US" b="1" dirty="0" smtClean="0"/>
              <a:t>Order</a:t>
            </a:r>
            <a:r>
              <a:rPr lang="en-US" dirty="0" smtClean="0"/>
              <a:t> object can be associated to only one </a:t>
            </a:r>
            <a:r>
              <a:rPr lang="en-US" b="1" dirty="0" smtClean="0"/>
              <a:t>customer</a:t>
            </a:r>
            <a:r>
              <a:rPr lang="en-US" dirty="0" smtClean="0"/>
              <a:t>, but a </a:t>
            </a:r>
            <a:r>
              <a:rPr lang="en-US" b="1" dirty="0" smtClean="0"/>
              <a:t>customer</a:t>
            </a:r>
            <a:r>
              <a:rPr lang="en-US" dirty="0" smtClean="0"/>
              <a:t> can be associated to many </a:t>
            </a:r>
            <a:r>
              <a:rPr lang="en-US" b="1" dirty="0" smtClean="0"/>
              <a:t>orders</a:t>
            </a:r>
            <a:endParaRPr lang="en-US" b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10</a:t>
            </a:fld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3352800"/>
            <a:ext cx="7781925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34925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7" name="Picture 6" descr="5.9 MHCPMS-classes.eps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8200" y="1219200"/>
            <a:ext cx="7461251" cy="5003427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Generalization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Generalization (or inheritance) is </a:t>
            </a:r>
            <a:br>
              <a:rPr lang="en-US" dirty="0" smtClean="0"/>
            </a:br>
            <a:r>
              <a:rPr lang="en-US" dirty="0" smtClean="0"/>
              <a:t>helpful to build a family of related classes.</a:t>
            </a:r>
          </a:p>
          <a:p>
            <a:endParaRPr lang="en-US" dirty="0" smtClean="0"/>
          </a:p>
          <a:p>
            <a:r>
              <a:rPr lang="en-US" sz="2800" dirty="0" smtClean="0"/>
              <a:t>attributes and operations associated with higher-level classes are also associated with the lower-level classes.</a:t>
            </a:r>
          </a:p>
          <a:p>
            <a:endParaRPr lang="en-US" sz="2800" dirty="0" smtClean="0"/>
          </a:p>
          <a:p>
            <a:r>
              <a:rPr lang="en-US" sz="2800" dirty="0" smtClean="0"/>
              <a:t>lower-level classes then add more specific attributes and operations.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12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499208" y="609600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5.3.2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2037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Picture 4" descr="5.11 GeneralizationHierarchy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1295400"/>
            <a:ext cx="6159500" cy="4436928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4546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(with more details)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6" name="Picture 5" descr="5.12 GeneralisationDetail.eps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52600" y="1447800"/>
            <a:ext cx="5340351" cy="4401093"/>
          </a:xfrm>
          <a:prstGeom prst="rect">
            <a:avLst/>
          </a:prstGeom>
        </p:spPr>
      </p:pic>
      <p:sp>
        <p:nvSpPr>
          <p:cNvPr id="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B"/>
          <p:cNvSpPr/>
          <p:nvPr/>
        </p:nvSpPr>
        <p:spPr>
          <a:xfrm>
            <a:off x="12700" y="6718300"/>
            <a:ext cx="49022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2800" dirty="0" smtClean="0"/>
              <a:t>Another Example: Library class hierarchy</a:t>
            </a:r>
          </a:p>
        </p:txBody>
      </p:sp>
      <p:sp>
        <p:nvSpPr>
          <p:cNvPr id="16388" name="Rectangle 3"/>
          <p:cNvSpPr>
            <a:spLocks noChangeArrowheads="1"/>
          </p:cNvSpPr>
          <p:nvPr/>
        </p:nvSpPr>
        <p:spPr bwMode="auto">
          <a:xfrm>
            <a:off x="838200" y="1676400"/>
            <a:ext cx="7315200" cy="464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6389" name="Picture 4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524000" y="874053"/>
            <a:ext cx="5638800" cy="55267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2578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User class hierarchy</a:t>
            </a:r>
          </a:p>
        </p:txBody>
      </p:sp>
      <p:sp>
        <p:nvSpPr>
          <p:cNvPr id="17410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7162800" y="6492875"/>
            <a:ext cx="1981200" cy="365125"/>
          </a:xfrm>
          <a:noFill/>
        </p:spPr>
        <p:txBody>
          <a:bodyPr/>
          <a:lstStyle/>
          <a:p>
            <a:fld id="{90CE930F-2F29-4409-AA31-BBDF9EB57936}" type="slidenum">
              <a:rPr lang="ar-SA" smtClean="0"/>
              <a:pPr/>
              <a:t>16</a:t>
            </a:fld>
            <a:endParaRPr lang="en-US" smtClean="0"/>
          </a:p>
        </p:txBody>
      </p:sp>
      <p:sp>
        <p:nvSpPr>
          <p:cNvPr id="17412" name="Rectangle 3"/>
          <p:cNvSpPr>
            <a:spLocks noChangeArrowheads="1"/>
          </p:cNvSpPr>
          <p:nvPr/>
        </p:nvSpPr>
        <p:spPr bwMode="auto">
          <a:xfrm>
            <a:off x="1143000" y="1600200"/>
            <a:ext cx="7162800" cy="4648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741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7800" y="838200"/>
            <a:ext cx="6400800" cy="557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6134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Multiple inheritance</a:t>
            </a:r>
          </a:p>
        </p:txBody>
      </p:sp>
      <p:sp>
        <p:nvSpPr>
          <p:cNvPr id="254979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z="2800" dirty="0" smtClean="0"/>
              <a:t>Rather than inheriting the attributes and services from a single parent class, </a:t>
            </a:r>
          </a:p>
          <a:p>
            <a:pPr lvl="1"/>
            <a:r>
              <a:rPr lang="en-GB" sz="2400" dirty="0" smtClean="0"/>
              <a:t>a system which supports multiple inheritance allows object classes to inherit from several super-classes.</a:t>
            </a:r>
          </a:p>
          <a:p>
            <a:r>
              <a:rPr lang="en-GB" sz="2800" dirty="0" smtClean="0"/>
              <a:t>This can lead to semantic conflicts where attributes/services with the same name in different super-classes have different semantics.</a:t>
            </a:r>
          </a:p>
          <a:p>
            <a:endParaRPr lang="en-GB" sz="2800" dirty="0" smtClean="0"/>
          </a:p>
          <a:p>
            <a:r>
              <a:rPr lang="en-GB" sz="2800" dirty="0" smtClean="0"/>
              <a:t>Multiple inheritance makes class hierarchy reorganisation more complex.</a:t>
            </a:r>
          </a:p>
        </p:txBody>
      </p:sp>
      <p:sp>
        <p:nvSpPr>
          <p:cNvPr id="2150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1411D5-FECB-4978-A1C7-2339EB522580}" type="slidenum">
              <a:rPr lang="ar-SA" smtClean="0"/>
              <a:pPr/>
              <a:t>17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59563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Multiple inheritance</a:t>
            </a:r>
          </a:p>
        </p:txBody>
      </p:sp>
      <p:sp>
        <p:nvSpPr>
          <p:cNvPr id="2253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520109A1-D9AE-466E-A821-D5C01ECF5BE6}" type="slidenum">
              <a:rPr lang="ar-SA" smtClean="0"/>
              <a:pPr/>
              <a:t>18</a:t>
            </a:fld>
            <a:endParaRPr lang="en-US" smtClean="0"/>
          </a:p>
        </p:txBody>
      </p: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1981200"/>
            <a:ext cx="4953000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63119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30945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Generalization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480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Object aggregation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An aggregation model shows how </a:t>
            </a:r>
            <a:br>
              <a:rPr lang="en-GB" dirty="0" smtClean="0"/>
            </a:br>
            <a:r>
              <a:rPr lang="en-GB" dirty="0" smtClean="0"/>
              <a:t>classes that are collections are </a:t>
            </a:r>
            <a:br>
              <a:rPr lang="en-GB" dirty="0" smtClean="0"/>
            </a:br>
            <a:r>
              <a:rPr lang="en-GB" dirty="0" smtClean="0"/>
              <a:t>composed of other classes.</a:t>
            </a:r>
          </a:p>
          <a:p>
            <a:endParaRPr lang="en-GB" dirty="0" smtClean="0"/>
          </a:p>
          <a:p>
            <a:r>
              <a:rPr lang="en-GB" dirty="0" smtClean="0"/>
              <a:t>Aggregation models are similar to the part-of relationship in semantic data models.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C824D5-72EB-42AF-B486-C3BB8D404319}" type="slidenum">
              <a:rPr lang="ar-SA" smtClean="0"/>
              <a:pPr/>
              <a:t>19</a:t>
            </a:fld>
            <a:endParaRPr lang="en-US" smtClean="0"/>
          </a:p>
        </p:txBody>
      </p:sp>
      <p:grpSp>
        <p:nvGrpSpPr>
          <p:cNvPr id="5" name="Group 4"/>
          <p:cNvGrpSpPr/>
          <p:nvPr/>
        </p:nvGrpSpPr>
        <p:grpSpPr>
          <a:xfrm>
            <a:off x="6500804" y="804464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5.3.3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66675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Structural models of software display the </a:t>
            </a:r>
            <a:r>
              <a:rPr lang="en-US" b="1" dirty="0" smtClean="0"/>
              <a:t>organization</a:t>
            </a:r>
            <a:r>
              <a:rPr lang="en-US" dirty="0" smtClean="0"/>
              <a:t> of a system in terms of the </a:t>
            </a:r>
            <a:r>
              <a:rPr lang="en-US" b="1" dirty="0" smtClean="0"/>
              <a:t>components</a:t>
            </a:r>
            <a:r>
              <a:rPr lang="en-US" dirty="0" smtClean="0"/>
              <a:t> that make up that system and their </a:t>
            </a:r>
            <a:r>
              <a:rPr lang="en-US" b="1" dirty="0" smtClean="0"/>
              <a:t>relationships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Structural models may be </a:t>
            </a:r>
            <a:r>
              <a:rPr lang="en-US" b="1" dirty="0" smtClean="0"/>
              <a:t>static</a:t>
            </a:r>
            <a:r>
              <a:rPr lang="en-US" dirty="0" smtClean="0"/>
              <a:t> models, which show the structure of the system design, or </a:t>
            </a:r>
            <a:r>
              <a:rPr lang="en-US" b="1" dirty="0" smtClean="0"/>
              <a:t>dynamic</a:t>
            </a:r>
            <a:r>
              <a:rPr lang="en-US" dirty="0" smtClean="0"/>
              <a:t> models, which show the organization of the system when it is executing.</a:t>
            </a:r>
          </a:p>
          <a:p>
            <a:endParaRPr lang="en-US" dirty="0" smtClean="0"/>
          </a:p>
          <a:p>
            <a:r>
              <a:rPr lang="en-US" dirty="0" smtClean="0"/>
              <a:t>You create structural models of a system when you are discussing and designing the system architecture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673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Object aggregation</a:t>
            </a:r>
          </a:p>
        </p:txBody>
      </p:sp>
      <p:sp>
        <p:nvSpPr>
          <p:cNvPr id="23556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endParaRPr lang="en-GB" dirty="0" smtClean="0"/>
          </a:p>
          <a:p>
            <a:r>
              <a:rPr lang="en-GB" dirty="0" smtClean="0"/>
              <a:t>Represented as hollow diamond</a:t>
            </a:r>
          </a:p>
          <a:p>
            <a:r>
              <a:rPr lang="en-GB" dirty="0" smtClean="0"/>
              <a:t>An aggregation model shows how classes that are collections are composed of other classes.</a:t>
            </a:r>
          </a:p>
          <a:p>
            <a:endParaRPr lang="en-GB" dirty="0" smtClean="0"/>
          </a:p>
          <a:p>
            <a:r>
              <a:rPr lang="en-GB" dirty="0" smtClean="0"/>
              <a:t>Aggregation models are similar to the part-of relationship in semantic data models.</a:t>
            </a:r>
          </a:p>
        </p:txBody>
      </p:sp>
      <p:sp>
        <p:nvSpPr>
          <p:cNvPr id="2355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BC824D5-72EB-42AF-B486-C3BB8D404319}" type="slidenum">
              <a:rPr lang="ar-SA" smtClean="0"/>
              <a:pPr/>
              <a:t>20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 rot="18764179">
            <a:off x="5356222" y="1652497"/>
            <a:ext cx="475488" cy="4760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70231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mtClean="0"/>
              <a:t>Object aggregation</a:t>
            </a:r>
          </a:p>
        </p:txBody>
      </p:sp>
      <p:pic>
        <p:nvPicPr>
          <p:cNvPr id="2458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914400"/>
            <a:ext cx="7251700" cy="5311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73660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GB" sz="2400" dirty="0" smtClean="0"/>
          </a:p>
          <a:p>
            <a:r>
              <a:rPr lang="en-GB" sz="2400" dirty="0" smtClean="0"/>
              <a:t>Object model describes the logical system entities and their classification and aggregation.</a:t>
            </a:r>
          </a:p>
          <a:p>
            <a:endParaRPr lang="en-GB" sz="2400" dirty="0" smtClean="0"/>
          </a:p>
          <a:p>
            <a:r>
              <a:rPr lang="en-GB" sz="2400" dirty="0" smtClean="0"/>
              <a:t>Object models describe the system in terms of object classes and their associations.</a:t>
            </a:r>
          </a:p>
          <a:p>
            <a:endParaRPr lang="en-GB" sz="2400" dirty="0" smtClean="0"/>
          </a:p>
          <a:p>
            <a:r>
              <a:rPr lang="en-GB" sz="2400" dirty="0" smtClean="0"/>
              <a:t>Object models include</a:t>
            </a:r>
          </a:p>
          <a:p>
            <a:pPr lvl="1"/>
            <a:r>
              <a:rPr lang="en-GB" sz="2100" dirty="0" smtClean="0"/>
              <a:t>Inheritance models, aggregation models, behaviour models 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22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Class Diagrams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540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09999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Aggregation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dirty="0" smtClean="0"/>
              <a:t>Class diagrams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r>
              <a:rPr lang="en-GB" sz="2800" dirty="0" smtClean="0"/>
              <a:t>Object models describe the system </a:t>
            </a:r>
            <a:br>
              <a:rPr lang="en-GB" sz="2800" dirty="0" smtClean="0"/>
            </a:br>
            <a:r>
              <a:rPr lang="en-GB" sz="2800" dirty="0" smtClean="0"/>
              <a:t>in terms of object classes and their </a:t>
            </a:r>
            <a:br>
              <a:rPr lang="en-GB" sz="2800" dirty="0" smtClean="0"/>
            </a:br>
            <a:r>
              <a:rPr lang="en-GB" sz="2800" dirty="0" smtClean="0"/>
              <a:t>associations.</a:t>
            </a:r>
          </a:p>
          <a:p>
            <a:r>
              <a:rPr lang="en-GB" sz="2800" dirty="0" smtClean="0"/>
              <a:t>An object class is:</a:t>
            </a:r>
          </a:p>
          <a:p>
            <a:pPr lvl="1"/>
            <a:r>
              <a:rPr lang="en-GB" sz="2500" dirty="0" smtClean="0"/>
              <a:t>an abstraction over a set of objects with common attributes and the services (operations) provided by each object; or</a:t>
            </a:r>
          </a:p>
          <a:p>
            <a:pPr lvl="1"/>
            <a:r>
              <a:rPr lang="en-US" sz="2500" dirty="0" smtClean="0"/>
              <a:t>a general definition of one kind of system object</a:t>
            </a:r>
            <a:endParaRPr lang="en-GB" sz="2500" dirty="0" smtClean="0"/>
          </a:p>
          <a:p>
            <a:r>
              <a:rPr lang="en-GB" sz="2800" dirty="0" smtClean="0"/>
              <a:t>Natural ways of reflecting the real-world entities manipulated by the system</a:t>
            </a:r>
          </a:p>
          <a:p>
            <a:endParaRPr lang="en-GB" sz="2800" dirty="0" smtClean="0"/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56CD794-0A8A-4E13-B4A9-334F5303B255}" type="slidenum">
              <a:rPr lang="ar-SA" smtClean="0"/>
              <a:pPr/>
              <a:t>3</a:t>
            </a:fld>
            <a:endParaRPr lang="en-US" smtClean="0"/>
          </a:p>
        </p:txBody>
      </p:sp>
      <p:grpSp>
        <p:nvGrpSpPr>
          <p:cNvPr id="5" name="Group 4"/>
          <p:cNvGrpSpPr/>
          <p:nvPr/>
        </p:nvGrpSpPr>
        <p:grpSpPr>
          <a:xfrm>
            <a:off x="6361966" y="523015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5.3.1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0287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models</a:t>
            </a:r>
            <a:endParaRPr lang="en-US" smtClean="0"/>
          </a:p>
        </p:txBody>
      </p:sp>
      <p:sp>
        <p:nvSpPr>
          <p:cNvPr id="1331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endParaRPr lang="en-GB" dirty="0" smtClean="0"/>
          </a:p>
          <a:p>
            <a:r>
              <a:rPr lang="en-GB" dirty="0" smtClean="0"/>
              <a:t>Object class identification is recognised as a difficult process requiring a deep understanding of the application domain.</a:t>
            </a:r>
          </a:p>
          <a:p>
            <a:endParaRPr lang="en-GB" dirty="0" smtClean="0"/>
          </a:p>
          <a:p>
            <a:r>
              <a:rPr lang="en-GB" dirty="0" smtClean="0"/>
              <a:t>Object classes reflecting domain entities are reusable across systems</a:t>
            </a:r>
          </a:p>
          <a:p>
            <a:endParaRPr lang="en-US" dirty="0" smtClean="0"/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6814FBF-C531-43A9-B236-534282B10A02}" type="slidenum">
              <a:rPr lang="ar-SA" smtClean="0"/>
              <a:pPr/>
              <a:t>4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3843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Object models and the UML</a:t>
            </a:r>
          </a:p>
        </p:txBody>
      </p:sp>
      <p:sp>
        <p:nvSpPr>
          <p:cNvPr id="1434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The UML is a standard representation devised by the developers of widely used object-oriented analysis and design methods.</a:t>
            </a:r>
          </a:p>
          <a:p>
            <a:pPr>
              <a:lnSpc>
                <a:spcPct val="90000"/>
              </a:lnSpc>
            </a:pPr>
            <a:endParaRPr lang="en-GB" sz="2800" dirty="0" smtClean="0"/>
          </a:p>
          <a:p>
            <a:pPr>
              <a:lnSpc>
                <a:spcPct val="90000"/>
              </a:lnSpc>
            </a:pPr>
            <a:r>
              <a:rPr lang="en-GB" sz="2800" dirty="0" smtClean="0"/>
              <a:t>It has become an effective standard for object-oriented modelling.</a:t>
            </a:r>
          </a:p>
        </p:txBody>
      </p:sp>
      <p:sp>
        <p:nvSpPr>
          <p:cNvPr id="1433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EEEB9E0-F4E3-48AF-A353-DB5EA9E1AB15}" type="slidenum">
              <a:rPr lang="ar-SA" smtClean="0"/>
              <a:pPr/>
              <a:t>5</a:t>
            </a:fld>
            <a:endParaRPr lang="en-US" smtClean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17399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Object models and the UML</a:t>
            </a:r>
            <a:endParaRPr lang="en-US" smtClean="0"/>
          </a:p>
        </p:txBody>
      </p:sp>
      <p:sp>
        <p:nvSpPr>
          <p:cNvPr id="15364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486400" cy="4937760"/>
          </a:xfrm>
        </p:spPr>
        <p:txBody>
          <a:bodyPr>
            <a:normAutofit/>
          </a:bodyPr>
          <a:lstStyle/>
          <a:p>
            <a:r>
              <a:rPr lang="en-GB" sz="2800" dirty="0" smtClean="0"/>
              <a:t>Notation</a:t>
            </a:r>
          </a:p>
          <a:p>
            <a:pPr lvl="1"/>
            <a:r>
              <a:rPr lang="en-GB" sz="2400" dirty="0" smtClean="0"/>
              <a:t>Object classes are rectangles with the name at the top, attributes in the middle section and operations in the bottom section;</a:t>
            </a:r>
          </a:p>
          <a:p>
            <a:pPr lvl="1"/>
            <a:r>
              <a:rPr lang="en-GB" sz="2400" dirty="0" smtClean="0"/>
              <a:t>Relationships between object classes (known as </a:t>
            </a:r>
            <a:r>
              <a:rPr lang="en-GB" sz="2400" b="1" dirty="0" smtClean="0"/>
              <a:t>associations</a:t>
            </a:r>
            <a:r>
              <a:rPr lang="en-GB" sz="2400" dirty="0" smtClean="0"/>
              <a:t>) are shown as lines linking objects;</a:t>
            </a:r>
          </a:p>
          <a:p>
            <a:pPr lvl="1"/>
            <a:r>
              <a:rPr lang="en-GB" sz="2400" dirty="0" smtClean="0"/>
              <a:t>Inheritance is referred to as generalisation and is shown ‘upwards’ rather than ‘downwards’ in a hierarchy.</a:t>
            </a:r>
            <a:endParaRPr lang="en-US" sz="2400" dirty="0" smtClean="0"/>
          </a:p>
        </p:txBody>
      </p:sp>
      <p:sp>
        <p:nvSpPr>
          <p:cNvPr id="1536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9EE099B-86DC-4F7F-B6CE-DC664D7CEED6}" type="slidenum">
              <a:rPr lang="ar-SA" smtClean="0"/>
              <a:pPr/>
              <a:t>6</a:t>
            </a:fld>
            <a:endParaRPr lang="en-US" smtClean="0"/>
          </a:p>
        </p:txBody>
      </p:sp>
      <p:sp>
        <p:nvSpPr>
          <p:cNvPr id="5" name="Rectangle 4"/>
          <p:cNvSpPr/>
          <p:nvPr/>
        </p:nvSpPr>
        <p:spPr>
          <a:xfrm>
            <a:off x="6705600" y="1828800"/>
            <a:ext cx="1752600" cy="5334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Class X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705600" y="2362200"/>
            <a:ext cx="1752600" cy="9906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705600" y="3352800"/>
            <a:ext cx="1752600" cy="990600"/>
          </a:xfrm>
          <a:prstGeom prst="rect">
            <a:avLst/>
          </a:prstGeom>
          <a:noFill/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20828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Association is simply a relation between classes</a:t>
            </a:r>
          </a:p>
          <a:p>
            <a:endParaRPr lang="en-GB" dirty="0" smtClean="0"/>
          </a:p>
          <a:p>
            <a:r>
              <a:rPr lang="en-GB" dirty="0" smtClean="0"/>
              <a:t>Objects and object classes participate in relationships with other objects and object classes.</a:t>
            </a:r>
          </a:p>
          <a:p>
            <a:endParaRPr lang="en-GB" dirty="0" smtClean="0"/>
          </a:p>
          <a:p>
            <a:r>
              <a:rPr lang="en-GB" dirty="0" smtClean="0"/>
              <a:t>Associations may be annotated with information that describes the association.</a:t>
            </a:r>
          </a:p>
          <a:p>
            <a:endParaRPr lang="en-GB" dirty="0" smtClean="0"/>
          </a:p>
          <a:p>
            <a:r>
              <a:rPr lang="en-GB" dirty="0" smtClean="0"/>
              <a:t>Associations are general but may indicate that an attribute of an object is an associated object or that a method relies on an associated object.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7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24384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Association is simply a relation between classes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8</a:t>
            </a:fld>
            <a:endParaRPr lang="en-US"/>
          </a:p>
        </p:txBody>
      </p:sp>
      <p:pic>
        <p:nvPicPr>
          <p:cNvPr id="6" name="Picture 5" descr="5.8 ClassAssoc.eps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076449" y="3060700"/>
            <a:ext cx="5312019" cy="952500"/>
          </a:xfrm>
          <a:prstGeom prst="rect">
            <a:avLst/>
          </a:prstGeom>
        </p:spPr>
      </p:pic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B"/>
          <p:cNvSpPr/>
          <p:nvPr/>
        </p:nvSpPr>
        <p:spPr>
          <a:xfrm>
            <a:off x="12700" y="6718300"/>
            <a:ext cx="27940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9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2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840" tIns="44623" rIns="90840" bIns="44623"/>
          <a:lstStyle/>
          <a:p>
            <a:pPr eaLnBrk="1" hangingPunct="1"/>
            <a:r>
              <a:rPr lang="en-GB" smtClean="0"/>
              <a:t>An association model</a:t>
            </a:r>
          </a:p>
        </p:txBody>
      </p:sp>
      <p:sp>
        <p:nvSpPr>
          <p:cNvPr id="1945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1F3D643-EC29-4843-9890-1EB67DB56AD6}" type="slidenum">
              <a:rPr lang="ar-SA" smtClean="0"/>
              <a:pPr/>
              <a:t>9</a:t>
            </a:fld>
            <a:endParaRPr lang="en-US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2438400"/>
            <a:ext cx="6096000" cy="282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9200" y="1295400"/>
            <a:ext cx="7030173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981200" y="6019800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From http://atlas.kennesaw.edu/~dbraun/csis4650/A&amp;D/UML_tutorial/class.htm</a:t>
            </a:r>
            <a:endParaRPr lang="en-US" sz="1400" dirty="0"/>
          </a:p>
        </p:txBody>
      </p:sp>
      <p:sp>
        <p:nvSpPr>
          <p:cNvPr id="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B"/>
          <p:cNvSpPr/>
          <p:nvPr/>
        </p:nvSpPr>
        <p:spPr>
          <a:xfrm>
            <a:off x="12700" y="6718300"/>
            <a:ext cx="3149600" cy="127000"/>
          </a:xfrm>
          <a:prstGeom prst="rect">
            <a:avLst/>
          </a:prstGeom>
          <a:gradFill flip="none" rotWithShape="1">
            <a:gsLst>
              <a:gs pos="0">
                <a:srgbClr val="000000"/>
              </a:gs>
              <a:gs pos="100000">
                <a:srgbClr val="000000">
                  <a:tint val="0"/>
                </a:srgbClr>
              </a:gs>
              <a:gs pos="0">
                <a:srgbClr val="FFFFFF"/>
              </a:gs>
              <a:gs pos="65000">
                <a:srgbClr val="000000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22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" name="section3"/>
          <p:cNvSpPr/>
          <p:nvPr/>
        </p:nvSpPr>
        <p:spPr>
          <a:xfrm>
            <a:off x="1270000" y="0"/>
            <a:ext cx="1361556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=""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Class Diagrams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9" name="section4"/>
          <p:cNvSpPr/>
          <p:nvPr/>
        </p:nvSpPr>
        <p:spPr>
          <a:xfrm>
            <a:off x="26289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Generalization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" name="section5"/>
          <p:cNvSpPr/>
          <p:nvPr/>
        </p:nvSpPr>
        <p:spPr>
          <a:xfrm>
            <a:off x="38988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Aggregation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1772</TotalTime>
  <Words>755</Words>
  <Application>Microsoft Office PowerPoint</Application>
  <PresentationFormat>عرض على الشاشة (3:4)‏</PresentationFormat>
  <Paragraphs>222</Paragraphs>
  <Slides>22</Slides>
  <Notes>2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22</vt:i4>
      </vt:variant>
    </vt:vector>
  </HeadingPairs>
  <TitlesOfParts>
    <vt:vector size="23" baseType="lpstr">
      <vt:lpstr>SWE205 2011-09-26 (with Tabs)</vt:lpstr>
      <vt:lpstr>Lecture – 15 System Modeling&gt; Structural Models </vt:lpstr>
      <vt:lpstr>Introduction</vt:lpstr>
      <vt:lpstr>Class diagrams</vt:lpstr>
      <vt:lpstr>Object models</vt:lpstr>
      <vt:lpstr>Object models and the UML</vt:lpstr>
      <vt:lpstr>Object models and the UML</vt:lpstr>
      <vt:lpstr>Association</vt:lpstr>
      <vt:lpstr>Association</vt:lpstr>
      <vt:lpstr>An association model</vt:lpstr>
      <vt:lpstr>Association</vt:lpstr>
      <vt:lpstr>Association</vt:lpstr>
      <vt:lpstr>Generalization </vt:lpstr>
      <vt:lpstr>Example</vt:lpstr>
      <vt:lpstr>Example (with more details)</vt:lpstr>
      <vt:lpstr>Another Example: Library class hierarchy</vt:lpstr>
      <vt:lpstr>User class hierarchy</vt:lpstr>
      <vt:lpstr>Multiple inheritance</vt:lpstr>
      <vt:lpstr>Multiple inheritance</vt:lpstr>
      <vt:lpstr>Object aggregation</vt:lpstr>
      <vt:lpstr>Object aggregation</vt:lpstr>
      <vt:lpstr>Object aggregation</vt:lpstr>
      <vt:lpstr>Key Points</vt:lpstr>
    </vt:vector>
  </TitlesOfParts>
  <Company>khalidm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Asus_M</cp:lastModifiedBy>
  <cp:revision>354</cp:revision>
  <dcterms:created xsi:type="dcterms:W3CDTF">2008-10-05T15:17:56Z</dcterms:created>
  <dcterms:modified xsi:type="dcterms:W3CDTF">2013-01-02T11:10:57Z</dcterms:modified>
</cp:coreProperties>
</file>